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6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>
        <p:scale>
          <a:sx n="20" d="100"/>
          <a:sy n="20" d="100"/>
        </p:scale>
        <p:origin x="270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0" y="5387342"/>
            <a:ext cx="32918400" cy="1146048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935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169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0" y="1752600"/>
            <a:ext cx="946404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0" y="1752600"/>
            <a:ext cx="27843480" cy="27896822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760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694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0" y="8206745"/>
            <a:ext cx="37856160" cy="13693138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0" y="22029425"/>
            <a:ext cx="37856160" cy="7200898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393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89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3"/>
            <a:ext cx="3785616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39" y="8069582"/>
            <a:ext cx="18568033" cy="395477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39" y="12024360"/>
            <a:ext cx="18568033" cy="176860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0" y="8069582"/>
            <a:ext cx="18659477" cy="395477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0" y="12024360"/>
            <a:ext cx="18659477" cy="176860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275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793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830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9" y="2194560"/>
            <a:ext cx="14156053" cy="768096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2"/>
            <a:ext cx="22219920" cy="233934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9" y="9875520"/>
            <a:ext cx="14156053" cy="1829562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219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9" y="2194560"/>
            <a:ext cx="14156053" cy="768096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659477" y="4739642"/>
            <a:ext cx="22219920" cy="23393400"/>
          </a:xfrm>
        </p:spPr>
        <p:txBody>
          <a:bodyPr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9" y="9875520"/>
            <a:ext cx="14156053" cy="1829562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896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3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2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2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2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258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png"/><Relationship Id="rId5" Type="http://schemas.openxmlformats.org/officeDocument/2006/relationships/image" Target="../media/image4.jp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133539" y="4465196"/>
            <a:ext cx="103784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smtClean="0">
                <a:solidFill>
                  <a:schemeClr val="accent1">
                    <a:lumMod val="50000"/>
                  </a:schemeClr>
                </a:solidFill>
              </a:rPr>
              <a:t>Tall </a:t>
            </a:r>
            <a:r>
              <a:rPr lang="en-US" sz="6000" b="1" dirty="0" smtClean="0">
                <a:solidFill>
                  <a:schemeClr val="accent1">
                    <a:lumMod val="50000"/>
                  </a:schemeClr>
                </a:solidFill>
              </a:rPr>
              <a:t>Trees Grow Best! …Right?</a:t>
            </a:r>
            <a:endParaRPr lang="en-US" sz="6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366774" y="789619"/>
            <a:ext cx="20868918" cy="267765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dirty="0" smtClean="0">
                <a:solidFill>
                  <a:schemeClr val="accent1">
                    <a:lumMod val="50000"/>
                  </a:schemeClr>
                </a:solidFill>
              </a:rPr>
              <a:t>A Tree’s Life</a:t>
            </a:r>
          </a:p>
          <a:p>
            <a:pPr algn="ctr"/>
            <a:r>
              <a:rPr lang="en-US" sz="7200" dirty="0" smtClean="0">
                <a:solidFill>
                  <a:schemeClr val="accent1">
                    <a:lumMod val="50000"/>
                  </a:schemeClr>
                </a:solidFill>
              </a:rPr>
              <a:t>Deciduous Forest Phenology in an Era of Global Change</a:t>
            </a:r>
            <a:endParaRPr lang="en-US" sz="7200" b="0" cap="none" spc="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1823444" y="4527617"/>
            <a:ext cx="103784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smtClean="0">
                <a:solidFill>
                  <a:schemeClr val="accent1">
                    <a:lumMod val="50000"/>
                  </a:schemeClr>
                </a:solidFill>
              </a:rPr>
              <a:t>When Attackers Come to Play</a:t>
            </a:r>
            <a:endParaRPr lang="en-US" sz="6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43635" y="4375355"/>
            <a:ext cx="103784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smtClean="0">
                <a:solidFill>
                  <a:schemeClr val="accent1">
                    <a:lumMod val="50000"/>
                  </a:schemeClr>
                </a:solidFill>
              </a:rPr>
              <a:t>The Forest at SCBI</a:t>
            </a:r>
            <a:endParaRPr lang="en-US" sz="6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6" t="6866" r="8874" b="6969"/>
          <a:stretch/>
        </p:blipFill>
        <p:spPr>
          <a:xfrm>
            <a:off x="9830884" y="6345861"/>
            <a:ext cx="4031544" cy="526296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9757" y="13376817"/>
            <a:ext cx="4193798" cy="584722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887103" y="6138118"/>
            <a:ext cx="972649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accent1">
                    <a:lumMod val="50000"/>
                  </a:schemeClr>
                </a:solidFill>
              </a:rPr>
              <a:t>Study Plot Set-up</a:t>
            </a:r>
          </a:p>
          <a:p>
            <a:pPr marL="285750" indent="-285750">
              <a:buFontTx/>
              <a:buChar char="-"/>
            </a:pPr>
            <a:r>
              <a:rPr lang="en-US" sz="4000" dirty="0" smtClean="0"/>
              <a:t>640 x 400m, 25.6 ha</a:t>
            </a:r>
          </a:p>
          <a:p>
            <a:pPr marL="285750" indent="-285750">
              <a:buFontTx/>
              <a:buChar char="-"/>
            </a:pPr>
            <a:r>
              <a:rPr lang="en-US" sz="4000" dirty="0" smtClean="0"/>
              <a:t>Established 2008</a:t>
            </a:r>
          </a:p>
          <a:p>
            <a:pPr marL="285750" indent="-285750">
              <a:buFontTx/>
              <a:buChar char="-"/>
            </a:pPr>
            <a:r>
              <a:rPr lang="en-US" sz="4000" dirty="0" err="1" smtClean="0"/>
              <a:t>ForestGEO</a:t>
            </a:r>
            <a:r>
              <a:rPr lang="en-US" sz="4000" dirty="0" smtClean="0"/>
              <a:t> (Global Earth Observatory) </a:t>
            </a:r>
          </a:p>
          <a:p>
            <a:pPr marL="742950" lvl="1" indent="-285750">
              <a:buFontTx/>
              <a:buChar char="-"/>
            </a:pPr>
            <a:r>
              <a:rPr lang="en-US" sz="4000" dirty="0" smtClean="0"/>
              <a:t>Census every 5 years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5720" y="26688747"/>
            <a:ext cx="6598831" cy="43981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7719" y="26675457"/>
            <a:ext cx="6497775" cy="44056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778" y="26681235"/>
            <a:ext cx="6459127" cy="43998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4365" y="26688747"/>
            <a:ext cx="6598832" cy="43981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5" name="TextBox 14"/>
          <p:cNvSpPr txBox="1"/>
          <p:nvPr/>
        </p:nvSpPr>
        <p:spPr>
          <a:xfrm>
            <a:off x="7922917" y="3467275"/>
            <a:ext cx="315708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i="1" dirty="0" smtClean="0"/>
              <a:t>Contributors: Ian McGregor, Kristina Anderson-Teixeira, Ryan Helcoski, Norm Bourg, William McShea, Erika Gonzalez, Valentine Herrmann</a:t>
            </a:r>
            <a:r>
              <a:rPr lang="en-US" sz="4000" dirty="0" smtClean="0"/>
              <a:t> </a:t>
            </a:r>
            <a:endParaRPr lang="en-US" sz="4000" dirty="0"/>
          </a:p>
        </p:txBody>
      </p:sp>
      <p:sp>
        <p:nvSpPr>
          <p:cNvPr id="16" name="TextBox 15"/>
          <p:cNvSpPr txBox="1"/>
          <p:nvPr/>
        </p:nvSpPr>
        <p:spPr>
          <a:xfrm>
            <a:off x="443635" y="13376817"/>
            <a:ext cx="9378286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accent1">
                    <a:lumMod val="50000"/>
                  </a:schemeClr>
                </a:solidFill>
              </a:rPr>
              <a:t>How is data used and analyzed?</a:t>
            </a:r>
            <a:endParaRPr lang="en-US" sz="40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742950" lvl="1" indent="-285750">
              <a:buFontTx/>
              <a:buChar char="-"/>
            </a:pPr>
            <a:r>
              <a:rPr lang="en-US" sz="4000" dirty="0" smtClean="0"/>
              <a:t>Species </a:t>
            </a:r>
            <a:r>
              <a:rPr lang="en-US" sz="4000" dirty="0"/>
              <a:t>turnover </a:t>
            </a:r>
            <a:endParaRPr lang="en-US" sz="4000" dirty="0" smtClean="0"/>
          </a:p>
          <a:p>
            <a:pPr marL="1200150" lvl="2" indent="-285750">
              <a:buFontTx/>
              <a:buChar char="-"/>
            </a:pPr>
            <a:r>
              <a:rPr lang="en-US" sz="4000" dirty="0"/>
              <a:t>C</a:t>
            </a:r>
            <a:r>
              <a:rPr lang="en-US" sz="4000" dirty="0" smtClean="0"/>
              <a:t>ensuses </a:t>
            </a:r>
            <a:r>
              <a:rPr lang="en-US" sz="4000" dirty="0"/>
              <a:t>and mortality </a:t>
            </a:r>
            <a:r>
              <a:rPr lang="en-US" sz="4000" dirty="0" smtClean="0"/>
              <a:t>surveys</a:t>
            </a:r>
            <a:endParaRPr lang="en-US" sz="4000" dirty="0"/>
          </a:p>
          <a:p>
            <a:pPr marL="742950" lvl="1" indent="-285750">
              <a:buFontTx/>
              <a:buChar char="-"/>
            </a:pPr>
            <a:r>
              <a:rPr lang="en-US" sz="4000" dirty="0"/>
              <a:t>Spread of invasive plants/pests</a:t>
            </a:r>
          </a:p>
          <a:p>
            <a:pPr marL="742950" lvl="1" indent="-285750">
              <a:buFontTx/>
              <a:buChar char="-"/>
            </a:pPr>
            <a:r>
              <a:rPr lang="en-US" sz="4000" dirty="0"/>
              <a:t>Growth on an annual basis via </a:t>
            </a:r>
            <a:r>
              <a:rPr lang="en-US" sz="4000" dirty="0" err="1"/>
              <a:t>dendrometer</a:t>
            </a:r>
            <a:r>
              <a:rPr lang="en-US" sz="4000" dirty="0"/>
              <a:t> </a:t>
            </a:r>
            <a:r>
              <a:rPr lang="en-US" sz="4000" dirty="0" smtClean="0"/>
              <a:t>bands</a:t>
            </a:r>
            <a:endParaRPr lang="en-US" sz="4000" dirty="0"/>
          </a:p>
        </p:txBody>
      </p:sp>
      <p:pic>
        <p:nvPicPr>
          <p:cNvPr id="1026" name="Picture 2" descr="Image result for scbi logo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62589" y="567468"/>
            <a:ext cx="4930608" cy="2446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forestgeo logo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609" y="567468"/>
            <a:ext cx="2560152" cy="2446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443635" y="24298256"/>
            <a:ext cx="15912312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 smtClean="0">
                <a:solidFill>
                  <a:schemeClr val="accent1">
                    <a:lumMod val="50000"/>
                  </a:schemeClr>
                </a:solidFill>
              </a:rPr>
              <a:t>Sources: (will be size 14 font later)</a:t>
            </a:r>
          </a:p>
          <a:p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</a:rPr>
              <a:t>Some writing here indicating the vast amount of knowledge we’re using.</a:t>
            </a:r>
          </a:p>
          <a:p>
            <a:pPr marL="285750" indent="-285750">
              <a:buFontTx/>
              <a:buChar char="-"/>
            </a:pPr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</a:rPr>
              <a:t>Gonzalez-</a:t>
            </a:r>
            <a:r>
              <a:rPr lang="en-US" sz="2800" b="1" dirty="0" err="1" smtClean="0">
                <a:solidFill>
                  <a:schemeClr val="accent1">
                    <a:lumMod val="50000"/>
                  </a:schemeClr>
                </a:solidFill>
              </a:rPr>
              <a:t>Akre</a:t>
            </a:r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</a:rPr>
              <a:t> et al 2016</a:t>
            </a:r>
          </a:p>
          <a:p>
            <a:pPr marL="285750" indent="-285750">
              <a:buFontTx/>
              <a:buChar char="-"/>
            </a:pPr>
            <a:r>
              <a:rPr lang="en-US" sz="1400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2677768" y="6138118"/>
            <a:ext cx="591953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Pests and Pathogens causing mortality</a:t>
            </a:r>
          </a:p>
          <a:p>
            <a:pPr marL="571500" indent="-571500">
              <a:buFontTx/>
              <a:buChar char="-"/>
            </a:pPr>
            <a:r>
              <a:rPr lang="en-US" sz="4400" dirty="0" smtClean="0"/>
              <a:t>Ryan’s poster</a:t>
            </a:r>
          </a:p>
          <a:p>
            <a:pPr marL="571500" indent="-571500">
              <a:buFontTx/>
              <a:buChar char="-"/>
            </a:pPr>
            <a:r>
              <a:rPr lang="en-US" sz="4400" dirty="0" smtClean="0"/>
              <a:t>Mortality survey data?</a:t>
            </a:r>
          </a:p>
          <a:p>
            <a:pPr marL="571500" indent="-571500">
              <a:buFontTx/>
              <a:buChar char="-"/>
            </a:pPr>
            <a:r>
              <a:rPr lang="en-US" sz="4400" dirty="0" smtClean="0"/>
              <a:t>Graphs from </a:t>
            </a:r>
            <a:r>
              <a:rPr lang="en-US" sz="4400" dirty="0" err="1" smtClean="0"/>
              <a:t>ForestGEO</a:t>
            </a:r>
            <a:r>
              <a:rPr lang="en-US" sz="4400" dirty="0" smtClean="0"/>
              <a:t> census?</a:t>
            </a:r>
          </a:p>
          <a:p>
            <a:endParaRPr lang="en-US" sz="4400" dirty="0" smtClean="0"/>
          </a:p>
        </p:txBody>
      </p:sp>
      <p:sp>
        <p:nvSpPr>
          <p:cNvPr id="21" name="TextBox 20"/>
          <p:cNvSpPr txBox="1"/>
          <p:nvPr/>
        </p:nvSpPr>
        <p:spPr>
          <a:xfrm>
            <a:off x="16597606" y="6138118"/>
            <a:ext cx="591953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Canopy position affects growth</a:t>
            </a:r>
          </a:p>
          <a:p>
            <a:pPr marL="571500" indent="-571500">
              <a:buFontTx/>
              <a:buChar char="-"/>
            </a:pPr>
            <a:r>
              <a:rPr lang="en-US" sz="4400" dirty="0" smtClean="0"/>
              <a:t>Include bennet et al?</a:t>
            </a:r>
          </a:p>
          <a:p>
            <a:endParaRPr lang="en-US" sz="4400" dirty="0" smtClean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531555" y="8380855"/>
            <a:ext cx="3670677" cy="285685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174688" y="8380854"/>
            <a:ext cx="3670676" cy="2856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0814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189</TotalTime>
  <Words>149</Words>
  <Application>Microsoft Office PowerPoint</Application>
  <PresentationFormat>Custom</PresentationFormat>
  <Paragraphs>26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Smithsonian Institution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McGregor, Ian</dc:creator>
  <cp:lastModifiedBy>McGregor, Ian</cp:lastModifiedBy>
  <cp:revision>14</cp:revision>
  <dcterms:created xsi:type="dcterms:W3CDTF">2019-03-08T20:59:57Z</dcterms:created>
  <dcterms:modified xsi:type="dcterms:W3CDTF">2019-03-26T18:54:26Z</dcterms:modified>
</cp:coreProperties>
</file>

<file path=docProps/thumbnail.jpeg>
</file>